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Proxima Nova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578B033-4120-4483-B0F2-78C119B69FCA}">
  <a:tblStyle styleId="{B578B033-4120-4483-B0F2-78C119B69FC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ProximaNova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ProximaNova-italic.fntdata"/><Relationship Id="rId16" Type="http://schemas.openxmlformats.org/officeDocument/2006/relationships/slide" Target="slides/slide10.xml"/><Relationship Id="rId38" Type="http://schemas.openxmlformats.org/officeDocument/2006/relationships/font" Target="fonts/ProximaNova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838a120db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838a120db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838a120db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f838a120db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f838a120db_2_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f838a120db_2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838a120db_2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838a120db_2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f838a120db_2_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f838a120db_2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838a120db_2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f838a120db_2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f838a120db_2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f838a120db_2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838a120db_2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838a120db_2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f838a120db_2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f838a120db_2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f838a120db_2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f838a120db_2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f838a120db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f838a120db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f838a120db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f838a120db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f838a120db_2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f838a120db_2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f838a120db_2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f838a120db_2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f838a120db_2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f838a120db_2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f838a120db_2_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f838a120db_2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f838a120db_2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f838a120db_2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f838a120db_2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f838a120db_2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f838a120db_2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f838a120db_2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838a120db_2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838a120db_2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838a120db_2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f838a120db_2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f838a120db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f838a120db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f838a120db_2_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f838a120db_2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838a120db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838a120db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838a120db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838a120db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f838a120db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f838a120db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f838a120db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f838a120db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f838a120db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f838a120db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838a120db_2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f838a120db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ieeexplore.ieee.org/document/9234526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cdvl.org/" TargetMode="External"/><Relationship Id="rId4" Type="http://schemas.openxmlformats.org/officeDocument/2006/relationships/hyperlink" Target="https://vqeg.org/video-datasets-and-organizations/" TargetMode="External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vqeg.github.io/software-tools/" TargetMode="External"/><Relationship Id="rId4" Type="http://schemas.openxmlformats.org/officeDocument/2006/relationships/hyperlink" Target="https://github.com/VQEG/software-tools/" TargetMode="External"/><Relationship Id="rId5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l.acm.org/newsletter/sigmm" TargetMode="External"/><Relationship Id="rId4" Type="http://schemas.openxmlformats.org/officeDocument/2006/relationships/hyperlink" Target="https://records.sigmm.org/2023/01/31/vqeg-column-vqeg-meeting-dec-2022/" TargetMode="External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vqeg.org/projects-home/" TargetMode="External"/><Relationship Id="rId4" Type="http://schemas.openxmlformats.org/officeDocument/2006/relationships/hyperlink" Target="https://vqeg.org/meetings-home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vqeg.org/projects/statistical-analysis-methods-sam/" TargetMode="External"/><Relationship Id="rId4" Type="http://schemas.openxmlformats.org/officeDocument/2006/relationships/hyperlink" Target="https://docs.google.com/document/d/1_7b3EzCC2viI7va6WtWb1CRBC2t4vBDxrSVaFHDgszc/edit#heading=h.cayld7a3awxc" TargetMode="External"/><Relationship Id="rId5" Type="http://schemas.openxmlformats.org/officeDocument/2006/relationships/hyperlink" Target="https://github.com/Netflix/sureal" TargetMode="External"/><Relationship Id="rId6" Type="http://schemas.openxmlformats.org/officeDocument/2006/relationships/image" Target="../media/image6.png"/><Relationship Id="rId7" Type="http://schemas.openxmlformats.org/officeDocument/2006/relationships/hyperlink" Target="https://github.com/Netflix/sureal/blob/master/resource/doc/hvei2020.pdf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ieeexplore.ieee.org/abstract/document/5635365?casa_token=fLhouyNnLmAAAAAA:SYQzsbVsZ19KAnwLMKrvVjkfMpSdfApN72zpgx7sL26vjuxhJD-ayncAZgbZt6wBFoZvoo_I" TargetMode="External"/><Relationship Id="rId4" Type="http://schemas.openxmlformats.org/officeDocument/2006/relationships/hyperlink" Target="https://hal.science/hal-00725992/document" TargetMode="External"/><Relationship Id="rId5" Type="http://schemas.openxmlformats.org/officeDocument/2006/relationships/hyperlink" Target="https://link.springer.com/article/10.1007/s41233-019-0026-4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vqeg.org/projects/norm-resources/" TargetMode="External"/><Relationship Id="rId4" Type="http://schemas.openxmlformats.org/officeDocument/2006/relationships/hyperlink" Target="https://github.com/NTIA/NRMetricFramework" TargetMode="External"/><Relationship Id="rId5" Type="http://schemas.openxmlformats.org/officeDocument/2006/relationships/hyperlink" Target="https://ieeexplore.ieee.org/document/9837932" TargetMode="External"/><Relationship Id="rId6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github.com/VQEG/siti-tools" TargetMode="External"/><Relationship Id="rId4" Type="http://schemas.openxmlformats.org/officeDocument/2006/relationships/hyperlink" Target="https://github.com/facebookresearch/motion-search" TargetMode="External"/><Relationship Id="rId5" Type="http://schemas.openxmlformats.org/officeDocument/2006/relationships/hyperlink" Target="https://vca.itec.aau.at/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vqegjeg.github.io/jeg-hybrid/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s://www.sciencedirect.com/science/article/abs/pii/S0923596522001965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ocs.google.com/document/d/1w3rgGxDHFehwdwtVXENtngAPsMhGnPlAsiU2v0Tu6nU/edit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itu.int/pub/T-TUT-QOS-2022-1" TargetMode="External"/><Relationship Id="rId4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vqeg.org/projects-home/" TargetMode="External"/><Relationship Id="rId4" Type="http://schemas.openxmlformats.org/officeDocument/2006/relationships/hyperlink" Target="https://vqeg.org/email-reflectors/" TargetMode="External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January 2023</a:t>
            </a:r>
            <a:endParaRPr sz="1400"/>
          </a:p>
        </p:txBody>
      </p:sp>
      <p:sp>
        <p:nvSpPr>
          <p:cNvPr id="60" name="Google Shape;60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33"/>
              <a:t>A brief i</a:t>
            </a:r>
            <a:r>
              <a:rPr lang="en" sz="2633"/>
              <a:t>ntroduction to the</a:t>
            </a:r>
            <a:endParaRPr sz="26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Quality Experts Group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Development — Previous Projects</a:t>
            </a:r>
            <a:endParaRPr/>
          </a:p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FRTV Phase 1: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ITU-T Rec. J.144 (2003) – collection of full-reference models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Multimedia Phase 1: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ITU-T Rec. J.246 and J.247 (2008) – Reduced- and full-reference models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HDTV Phase 1: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Led to ITU-T Rec. J.341 and J.342 (2011) – Full- and reduced-reference models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Five video datasets available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AVHD-AS: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Joint project with ITU-T Study Group 12 P.NATS Phase 2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UHD/4K, 60p, H.264, H.265, VP9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Led to ITU-T P.1204 series (2021) – N</a:t>
            </a:r>
            <a:r>
              <a:rPr lang="en"/>
              <a:t>o-reference bitstream-based, pixel-based, no-reference hybrid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IEEE Access Paper</a:t>
            </a:r>
            <a:r>
              <a:rPr lang="en"/>
              <a:t> summarizing the effort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 to Standardization Forums</a:t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152475"/>
            <a:ext cx="612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Historically, VQEG has recommended model algorithms to become standardized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Based on performance against subjective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Sometimes no models could be standardized due to low performance or unreliability (e.g., mostly the case with no-reference pixel-based models)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Newer VQEG projects have a more collaborative and iterative approach to developing algorithms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Contributions for subjective evaluation techniques</a:t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725" y="445025"/>
            <a:ext cx="1540176" cy="169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Datasets &amp; </a:t>
            </a:r>
            <a:r>
              <a:rPr lang="en"/>
              <a:t>CDVL</a:t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11700" y="1152475"/>
            <a:ext cx="489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Consumer Digital Video Library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High-quality, royalty-free test material, mostly from previous VQEG projects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Another list of datasets on </a:t>
            </a:r>
            <a:r>
              <a:rPr lang="en" u="sng">
                <a:solidFill>
                  <a:schemeClr val="hlink"/>
                </a:solidFill>
                <a:hlinkClick r:id="rId4"/>
              </a:rPr>
              <a:t>VQEG website</a:t>
            </a:r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1151" y="1406050"/>
            <a:ext cx="3768325" cy="280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Tools</a:t>
            </a:r>
            <a:endParaRPr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311700" y="1152475"/>
            <a:ext cx="451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Public </a:t>
            </a:r>
            <a:r>
              <a:rPr lang="en" u="sng">
                <a:solidFill>
                  <a:schemeClr val="hlink"/>
                </a:solidFill>
                <a:hlinkClick r:id="rId3"/>
              </a:rPr>
              <a:t>software tools repository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Various software packages developed over the years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Grouped by topic and searchable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Quality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Encoding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Streaming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Subjective Test Software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Helper Tools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Please submit your tools!</a:t>
            </a:r>
            <a:r>
              <a:rPr lang="en"/>
              <a:t> →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https://github.com/VQEG/software-tools/</a:t>
            </a:r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6696" y="1104750"/>
            <a:ext cx="4217298" cy="3144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Dissemination</a:t>
            </a:r>
            <a:endParaRPr/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311700" y="1152475"/>
            <a:ext cx="496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Extensive reports of previous subjective test and model development activities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be found on VQEG website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… even for historical activities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VQEG has contributed columns to </a:t>
            </a:r>
            <a:r>
              <a:rPr lang="en" u="sng">
                <a:solidFill>
                  <a:schemeClr val="hlink"/>
                </a:solidFill>
                <a:hlinkClick r:id="rId3"/>
              </a:rPr>
              <a:t>SIGMM Records</a:t>
            </a:r>
            <a:r>
              <a:rPr lang="en"/>
              <a:t> (ACM SIG Multimedia’s quarterly newsletter) with recent updates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Latest issue: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https://records.sigmm.org/2023/01/31/vqeg-column-vqeg-meeting-dec-2022/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Detailed Summary of the December meeting</a:t>
            </a:r>
            <a:endParaRPr/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0275" y="1202825"/>
            <a:ext cx="3563100" cy="349002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D3DE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Activities</a:t>
            </a:r>
            <a:endParaRPr/>
          </a:p>
        </p:txBody>
      </p:sp>
      <p:sp>
        <p:nvSpPr>
          <p:cNvPr id="169" name="Google Shape;169;p27"/>
          <p:cNvSpPr txBox="1"/>
          <p:nvPr/>
        </p:nvSpPr>
        <p:spPr>
          <a:xfrm>
            <a:off x="564300" y="3309450"/>
            <a:ext cx="5509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Details: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https://vqeg.org/projects-home/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https://vqeg.org/meetings-home/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Statistical</a:t>
            </a:r>
            <a:r>
              <a:rPr lang="en"/>
              <a:t> Analysis Methods (SAM)</a:t>
            </a:r>
            <a:endParaRPr/>
          </a:p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311700" y="1152475"/>
            <a:ext cx="518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Overview: </a:t>
            </a:r>
            <a:r>
              <a:rPr lang="en" u="sng">
                <a:solidFill>
                  <a:schemeClr val="hlink"/>
                </a:solidFill>
                <a:hlinkClick r:id="rId3"/>
              </a:rPr>
              <a:t>Statistical Analysis Methods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Minutes: </a:t>
            </a:r>
            <a:r>
              <a:rPr lang="en" u="sng">
                <a:solidFill>
                  <a:schemeClr val="hlink"/>
                </a:solidFill>
                <a:hlinkClick r:id="rId4"/>
              </a:rPr>
              <a:t>VQEG SAM Monthly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 a new ratings recovery method based on </a:t>
            </a:r>
            <a:r>
              <a:rPr lang="en" u="sng">
                <a:solidFill>
                  <a:schemeClr val="hlink"/>
                </a:solidFill>
                <a:hlinkClick r:id="rId5"/>
              </a:rPr>
              <a:t>SUREAL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can you better recover “real” ratings from noisy subjective data?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Further additions to ITU-R BT.500-14 and ITU-T Rec. P.910/913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Revisions and merging of ITU-T Rec. P.913 and P.910</a:t>
            </a:r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7550" y="1427925"/>
            <a:ext cx="3441549" cy="332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7217975" y="1058625"/>
            <a:ext cx="174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7"/>
              </a:rPr>
              <a:t>Li et al., 2020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Statistical Analysis Methods (SAM) ctd.</a:t>
            </a:r>
            <a:endParaRPr/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Various historical activities related to designing and evaluating test methods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to obtain the most valid and reliable ratings?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Comparison of different rating scales (2011 </a:t>
            </a:r>
            <a:r>
              <a:rPr lang="en" u="sng">
                <a:solidFill>
                  <a:schemeClr val="hlink"/>
                </a:solidFill>
                <a:hlinkClick r:id="rId3"/>
              </a:rPr>
              <a:t>paper</a:t>
            </a:r>
            <a:r>
              <a:rPr lang="en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Impact of the test environment on MOS (2012 </a:t>
            </a:r>
            <a:r>
              <a:rPr lang="en" u="sng">
                <a:solidFill>
                  <a:schemeClr val="hlink"/>
                </a:solidFill>
                <a:hlinkClick r:id="rId4"/>
              </a:rPr>
              <a:t>paper</a:t>
            </a:r>
            <a:r>
              <a:rPr lang="en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Experiments with unrepeated scenes (2019 </a:t>
            </a:r>
            <a:r>
              <a:rPr lang="en" u="sng">
                <a:solidFill>
                  <a:schemeClr val="hlink"/>
                </a:solidFill>
                <a:hlinkClick r:id="rId5"/>
              </a:rPr>
              <a:t>paper</a:t>
            </a:r>
            <a:r>
              <a:rPr lang="en"/>
              <a:t>)</a:t>
            </a:r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8025" y="2876575"/>
            <a:ext cx="2735625" cy="20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 txBox="1"/>
          <p:nvPr/>
        </p:nvSpPr>
        <p:spPr>
          <a:xfrm>
            <a:off x="7316500" y="2507275"/>
            <a:ext cx="174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Huynh-Thu et al., 2011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426" y="3156400"/>
            <a:ext cx="3090099" cy="180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3449425" y="4568875"/>
            <a:ext cx="174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Janowski et al. 2019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No-Reference Metrics (NORM)</a:t>
            </a:r>
            <a:endParaRPr/>
          </a:p>
        </p:txBody>
      </p:sp>
      <p:sp>
        <p:nvSpPr>
          <p:cNvPr id="193" name="Google Shape;193;p30"/>
          <p:cNvSpPr txBox="1"/>
          <p:nvPr>
            <p:ph idx="1" type="body"/>
          </p:nvPr>
        </p:nvSpPr>
        <p:spPr>
          <a:xfrm>
            <a:off x="311700" y="1152475"/>
            <a:ext cx="386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Design of a no-reference pixel-based metric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Various resources</a:t>
            </a:r>
            <a:r>
              <a:rPr lang="en"/>
              <a:t> for NR metrics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Collection of video datasets with new scope (e.g. security applications, user-generated content)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Open framework</a:t>
            </a:r>
            <a:r>
              <a:rPr lang="en"/>
              <a:t> for collaborative development of no-reference quality indicators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Journal paper</a:t>
            </a:r>
            <a:r>
              <a:rPr lang="en"/>
              <a:t> (2022)</a:t>
            </a:r>
            <a:r>
              <a:rPr lang="en"/>
              <a:t> showing why NR metrics lack accuracy and reproducibility</a:t>
            </a:r>
            <a:endParaRPr/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7500" y="1152475"/>
            <a:ext cx="4243057" cy="34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6293700" y="4094375"/>
            <a:ext cx="253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Various NR metrics vs. dataset, Pinson, 2022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No-Reference Metrics (NORM) ctd.</a:t>
            </a:r>
            <a:endParaRPr/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311700" y="1127675"/>
            <a:ext cx="707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can we determine the complexity of a video</a:t>
            </a:r>
            <a:br>
              <a:rPr lang="en"/>
            </a:br>
            <a:r>
              <a:rPr lang="en"/>
              <a:t>before encoding it?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Clarifying the use of Spatial and Temporal Information (SI, TI)</a:t>
            </a:r>
            <a:br>
              <a:rPr lang="en"/>
            </a:br>
            <a:r>
              <a:rPr lang="en"/>
              <a:t>→ ITU-T P.910 was updated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Siti-tools code</a:t>
            </a:r>
            <a:r>
              <a:rPr lang="en"/>
              <a:t> released as open-source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Taking into account motion using a </a:t>
            </a:r>
            <a:r>
              <a:rPr lang="en" u="sng">
                <a:solidFill>
                  <a:schemeClr val="hlink"/>
                </a:solidFill>
                <a:hlinkClick r:id="rId4"/>
              </a:rPr>
              <a:t>motion search framework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Integrating approaches like </a:t>
            </a:r>
            <a:r>
              <a:rPr lang="en" u="sng">
                <a:solidFill>
                  <a:schemeClr val="hlink"/>
                </a:solidFill>
                <a:hlinkClick r:id="rId5"/>
              </a:rPr>
              <a:t>Video Complexity Analyzer</a:t>
            </a:r>
            <a:endParaRPr/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8025" y="526600"/>
            <a:ext cx="2682550" cy="86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332850" y="3715225"/>
            <a:ext cx="84783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Video quality metadata standard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to embed metadata on source/encoded video quality directly in containers or bitstreams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Payload definition and liaison with MPEG and AOM (Alliance for Open Media)</a:t>
            </a:r>
            <a:endParaRPr/>
          </a:p>
        </p:txBody>
      </p:sp>
      <p:sp>
        <p:nvSpPr>
          <p:cNvPr id="204" name="Google Shape;204;p31"/>
          <p:cNvSpPr txBox="1"/>
          <p:nvPr/>
        </p:nvSpPr>
        <p:spPr>
          <a:xfrm>
            <a:off x="6075588" y="157300"/>
            <a:ext cx="233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Comparison of SI/TI scores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8921" y="1446987"/>
            <a:ext cx="1960751" cy="22085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1"/>
          <p:cNvSpPr txBox="1"/>
          <p:nvPr/>
        </p:nvSpPr>
        <p:spPr>
          <a:xfrm>
            <a:off x="6419388" y="3568425"/>
            <a:ext cx="233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VCA metric output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VQEG — A Brief History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4968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</a:t>
            </a:r>
            <a:r>
              <a:rPr lang="en"/>
              <a:t>ormed in 1997 to advance the field of video quality assessment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Closely related to ITU-T and ITU-R study groups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ITU-T SG9 (Broadband cable &amp; TV)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ITU-T SG12 (Performance, QoS and QoE)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ITU-R WP6C (Programme production and quality assessment)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Historically, a primary focus 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Creation of test plans to develop and validate objective quality metrics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Particular focus on defining the scope and subjective test methodology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Statistical techniques for assessing model performance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→ </a:t>
            </a:r>
            <a:r>
              <a:rPr lang="en"/>
              <a:t>recommending</a:t>
            </a:r>
            <a:r>
              <a:rPr lang="en"/>
              <a:t> approaches/models to be standardized by ITU-R/ITU-T</a:t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0455" y="128150"/>
            <a:ext cx="2981845" cy="8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Generated Imagery (CGI)</a:t>
            </a:r>
            <a:endParaRPr/>
          </a:p>
        </p:txBody>
      </p: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311700" y="1152475"/>
            <a:ext cx="5912400" cy="3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</a:t>
            </a:r>
            <a:r>
              <a:rPr lang="en"/>
              <a:t>nalyzing and evaluating of computer-generated content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Creation of open source datasets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Machine learning/deep learning based quality enhancement of gaming content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Development of models and metrics for assessing gaming QoE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</a:t>
            </a:r>
            <a:r>
              <a:rPr lang="en"/>
              <a:t>ligned with </a:t>
            </a:r>
            <a:r>
              <a:rPr lang="en"/>
              <a:t>ITU-T Study Group 12 work item “P.BBQCG”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Developing a gaming QoE model that uses the bitstream metadata for video quality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Interactive and passive subjective tests planned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Previous activities: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Creation of various ITU-T recommendations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ITU-T Rec. G.1032: Influence factors on gaming QoE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ITU-T Rec. P.809: Subjective evaluation methods for gaming quality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ITU-T Rec. G.1072: Opinion model for gaming applications</a:t>
            </a:r>
            <a:endParaRPr/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000" y="854050"/>
            <a:ext cx="2549307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Joint Effort Group – Hybrid (JEG-Hybrid)</a:t>
            </a:r>
            <a:endParaRPr/>
          </a:p>
        </p:txBody>
      </p:sp>
      <p:sp>
        <p:nvSpPr>
          <p:cNvPr id="219" name="Google Shape;21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Project homepage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Original idea to develop a hybrid quality model, but activities evolved to become more diverse, more research-oriented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questions: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Modeling single observer behavior in subjective </a:t>
            </a:r>
            <a:br>
              <a:rPr lang="en"/>
            </a:br>
            <a:r>
              <a:rPr lang="en"/>
              <a:t>experiments with neural networks</a:t>
            </a:r>
            <a:br>
              <a:rPr lang="en"/>
            </a:br>
            <a:r>
              <a:rPr lang="en"/>
              <a:t>→ p</a:t>
            </a:r>
            <a:r>
              <a:rPr lang="en"/>
              <a:t>redicting individual quality ratings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Modeling disagreement in video quality metrics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Templates for publishing results in image/video </a:t>
            </a:r>
            <a:br>
              <a:rPr lang="en"/>
            </a:br>
            <a:r>
              <a:rPr lang="en"/>
              <a:t>quality assessment → reproducible research</a:t>
            </a:r>
            <a:endParaRPr/>
          </a:p>
        </p:txBody>
      </p:sp>
      <p:pic>
        <p:nvPicPr>
          <p:cNvPr id="220" name="Google Shape;22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475" y="2457675"/>
            <a:ext cx="3839501" cy="21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3"/>
          <p:cNvSpPr txBox="1"/>
          <p:nvPr/>
        </p:nvSpPr>
        <p:spPr>
          <a:xfrm>
            <a:off x="5165825" y="4568875"/>
            <a:ext cx="395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Predicting individual quality ratings</a:t>
            </a: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, Fotio T. et al., 2023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Implementer's Guide for Video Quality Metrics (IGVQM)</a:t>
            </a:r>
            <a:endParaRPr/>
          </a:p>
        </p:txBody>
      </p:sp>
      <p:sp>
        <p:nvSpPr>
          <p:cNvPr id="227" name="Google Shape;22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</a:t>
            </a:r>
            <a:r>
              <a:rPr lang="en"/>
              <a:t>reate a guide on how to properly use video quality metrics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Working document</a:t>
            </a:r>
            <a:r>
              <a:rPr lang="en"/>
              <a:t> available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Currently moving part of the activities into JEG-Hybrid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Scope: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Collect full-reference metrics and open-source solutions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Highlight differences between metrics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Determine temporal aggregation methods for image-based metrics (PSNR, SSIM)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Mappings between nonlinear objective metrics and linear scales (e.g. 0-100)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Quality Assessment for Computer Vision Applications (QACoViA)</a:t>
            </a:r>
            <a:endParaRPr sz="2320"/>
          </a:p>
        </p:txBody>
      </p:sp>
      <p:sp>
        <p:nvSpPr>
          <p:cNvPr id="233" name="Google Shape;23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Methods for determining precision of computer vision approaches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Identifying </a:t>
            </a:r>
            <a:r>
              <a:rPr lang="en"/>
              <a:t>the limits of computer vision methods with respect to the visual quality of the ingest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Recent highlights: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Method for Assessing Objective Video Quality for Automatic License Plate Recognition Tasks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Assessing Rail 8KUHD CCTV Forward Facing Video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Comparing the Robustness of Humans and Deep Neural Networks on Facial Expression Recognition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Video Coding for Machines: Large-Scale Evaluation of Deep Neural Networks Robustness to Compression Artifacts for Semantic Segmentation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>
            <p:ph idx="1" type="body"/>
          </p:nvPr>
        </p:nvSpPr>
        <p:spPr>
          <a:xfrm>
            <a:off x="311700" y="1152475"/>
            <a:ext cx="517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Defining use cases for video in 5G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Studying QoE aspects for video in mobility and industrial scenarios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Identifying the relevant network KPIs and application-level video KPIs (e.g. picture quality, A/V sync, …)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Building open datasets for algorithm testing and training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Recent highlights: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ITU-T Technical Report GSTR.5GQoE</a:t>
            </a:r>
            <a:r>
              <a:rPr lang="en"/>
              <a:t> (2022): Specific QoE requirements and required performance and features from the network</a:t>
            </a:r>
            <a:endParaRPr/>
          </a:p>
        </p:txBody>
      </p:sp>
      <p:sp>
        <p:nvSpPr>
          <p:cNvPr id="239" name="Google Shape;23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5G Key Performance Indicators (5GKPI)</a:t>
            </a:r>
            <a:endParaRPr/>
          </a:p>
        </p:txBody>
      </p:sp>
      <p:pic>
        <p:nvPicPr>
          <p:cNvPr id="240" name="Google Shape;240;p36"/>
          <p:cNvPicPr preferRelativeResize="0"/>
          <p:nvPr/>
        </p:nvPicPr>
        <p:blipFill rotWithShape="1">
          <a:blip r:embed="rId4">
            <a:alphaModFix/>
          </a:blip>
          <a:srcRect b="0" l="44121" r="0" t="0"/>
          <a:stretch/>
        </p:blipFill>
        <p:spPr>
          <a:xfrm>
            <a:off x="5602995" y="1207138"/>
            <a:ext cx="3285174" cy="330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>
            <p:ph idx="1" type="body"/>
          </p:nvPr>
        </p:nvSpPr>
        <p:spPr>
          <a:xfrm>
            <a:off x="311700" y="1152475"/>
            <a:ext cx="508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Quality assessment of immersive media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360-degree content, virtual/augmented/extended reality, light field/plenoptic content, 3D content (stereo, multiview, FVV, etc.). </a:t>
            </a:r>
            <a:endParaRPr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Goals: Baseline quality assessment of today’s systems</a:t>
            </a:r>
            <a:endParaRPr/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Datasets of immersive media content</a:t>
            </a:r>
            <a:endParaRPr sz="1600"/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QoE guidelines, subjective test methods, objective metrics, etc.</a:t>
            </a:r>
            <a:endParaRPr sz="1600"/>
          </a:p>
          <a:p>
            <a:pPr indent="-32575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Activities:</a:t>
            </a:r>
            <a:endParaRPr/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Finalized test plan on quality assessment of 360-degree videos → ITU-T P.919</a:t>
            </a:r>
            <a:endParaRPr sz="1600"/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Ongoing test plan: Evaluation of immersive/interactive communication systems. </a:t>
            </a:r>
            <a:endParaRPr sz="1600"/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L</a:t>
            </a:r>
            <a:r>
              <a:rPr lang="en" sz="1600"/>
              <a:t>ight field quality assessment</a:t>
            </a:r>
            <a:endParaRPr/>
          </a:p>
        </p:txBody>
      </p:sp>
      <p:sp>
        <p:nvSpPr>
          <p:cNvPr id="246" name="Google Shape;24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Immersive Media Group (IMG)</a:t>
            </a:r>
            <a:endParaRPr/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6100" y="1152475"/>
            <a:ext cx="3236198" cy="325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>
            <p:ph idx="1" type="body"/>
          </p:nvPr>
        </p:nvSpPr>
        <p:spPr>
          <a:xfrm>
            <a:off x="257350" y="1152475"/>
            <a:ext cx="443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4765" lvl="0" marL="457200" rtl="0" algn="l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72"/>
              <a:buChar char="●"/>
            </a:pPr>
            <a:r>
              <a:rPr lang="en" sz="1671">
                <a:solidFill>
                  <a:srgbClr val="434343"/>
                </a:solidFill>
              </a:rPr>
              <a:t>Assemble databases for medical image and video quality, eye-tracking</a:t>
            </a:r>
            <a:endParaRPr sz="1671">
              <a:solidFill>
                <a:srgbClr val="434343"/>
              </a:solidFill>
            </a:endParaRPr>
          </a:p>
          <a:p>
            <a:pPr indent="-334765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72"/>
              <a:buChar char="●"/>
            </a:pPr>
            <a:r>
              <a:rPr lang="en" sz="1671">
                <a:solidFill>
                  <a:srgbClr val="434343"/>
                </a:solidFill>
              </a:rPr>
              <a:t>Define subjective experiment methodologies for diagnostic or surgery tasks, eye tracking, …</a:t>
            </a:r>
            <a:endParaRPr sz="1671">
              <a:solidFill>
                <a:srgbClr val="434343"/>
              </a:solidFill>
            </a:endParaRPr>
          </a:p>
          <a:p>
            <a:pPr indent="-334765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72"/>
              <a:buChar char="●"/>
            </a:pPr>
            <a:r>
              <a:rPr lang="en" sz="1671">
                <a:solidFill>
                  <a:srgbClr val="434343"/>
                </a:solidFill>
              </a:rPr>
              <a:t>Evaluate and develop quality metrics for medical imaging/video, visual attention prediction models, …</a:t>
            </a:r>
            <a:endParaRPr sz="1671">
              <a:solidFill>
                <a:srgbClr val="434343"/>
              </a:solidFill>
            </a:endParaRPr>
          </a:p>
          <a:p>
            <a:pPr indent="-334765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72"/>
              <a:buChar char="●"/>
            </a:pPr>
            <a:r>
              <a:rPr lang="en" sz="1671">
                <a:solidFill>
                  <a:srgbClr val="434343"/>
                </a:solidFill>
              </a:rPr>
              <a:t>Study quality requirements and QoE for telemedicine</a:t>
            </a:r>
            <a:endParaRPr sz="1871">
              <a:solidFill>
                <a:srgbClr val="434343"/>
              </a:solidFill>
            </a:endParaRPr>
          </a:p>
        </p:txBody>
      </p:sp>
      <p:sp>
        <p:nvSpPr>
          <p:cNvPr id="253" name="Google Shape;25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Quality Assessment for Health Applications (QAH)</a:t>
            </a:r>
            <a:endParaRPr/>
          </a:p>
        </p:txBody>
      </p:sp>
      <p:pic>
        <p:nvPicPr>
          <p:cNvPr id="254" name="Google Shape;2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6174" y="1209713"/>
            <a:ext cx="4086125" cy="272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Emerging Technologies Group (ETG)</a:t>
            </a:r>
            <a:endParaRPr/>
          </a:p>
        </p:txBody>
      </p:sp>
      <p:sp>
        <p:nvSpPr>
          <p:cNvPr id="260" name="Google Shape;26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Newly formed group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AI-based technologies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Super Resolution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Learning-based video compression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Enhancement, Denoising and other pre- and post-filter techniques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Greening of streaming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Saving energy and its impact on visual quality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Blockchain in Media and Entertainment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Liaison with other standards activities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3GPP, SVTA, CTA WAVE, UHDF, etc.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MPEG/JVET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D3DE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VQEG is a free-to-attend forum for video quality experts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academia and industry is invited to contribute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25 years of history with great achievements: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Standardization of video quality models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Development and application of subjective test procedures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Collection of resources for video quality research (databases, software)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Discussion of new and emerging technology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75" y="124325"/>
            <a:ext cx="5041326" cy="233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0" l="16212" r="0" t="0"/>
          <a:stretch/>
        </p:blipFill>
        <p:spPr>
          <a:xfrm>
            <a:off x="5719775" y="124325"/>
            <a:ext cx="2930442" cy="233112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04575" y="2455450"/>
            <a:ext cx="174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INSA Rennes, 2022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5777175" y="2455450"/>
            <a:ext cx="293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Wuhan Univ., Tencent, Shenzhen</a:t>
            </a: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, 2019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5">
            <a:alphaModFix/>
          </a:blip>
          <a:srcRect b="22803" l="0" r="0" t="12580"/>
          <a:stretch/>
        </p:blipFill>
        <p:spPr>
          <a:xfrm>
            <a:off x="104575" y="3189127"/>
            <a:ext cx="3504276" cy="169819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76200" y="2824750"/>
            <a:ext cx="174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Google, USA, 2019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6">
            <a:alphaModFix/>
          </a:blip>
          <a:srcRect b="12738" l="0" r="0" t="13153"/>
          <a:stretch/>
        </p:blipFill>
        <p:spPr>
          <a:xfrm>
            <a:off x="5145900" y="3172824"/>
            <a:ext cx="3504276" cy="173081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5777175" y="2803525"/>
            <a:ext cx="293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Netflix, Los Gatos, 2017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Involved</a:t>
            </a:r>
            <a:endParaRPr/>
          </a:p>
        </p:txBody>
      </p:sp>
      <p:sp>
        <p:nvSpPr>
          <p:cNvPr id="277" name="Google Shape;277;p42"/>
          <p:cNvSpPr txBox="1"/>
          <p:nvPr>
            <p:ph idx="1" type="body"/>
          </p:nvPr>
        </p:nvSpPr>
        <p:spPr>
          <a:xfrm>
            <a:off x="311700" y="1152475"/>
            <a:ext cx="54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Have a look at the </a:t>
            </a:r>
            <a:r>
              <a:rPr lang="en" u="sng">
                <a:solidFill>
                  <a:schemeClr val="hlink"/>
                </a:solidFill>
                <a:hlinkClick r:id="rId3"/>
              </a:rPr>
              <a:t>projects page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Subscribe to the </a:t>
            </a:r>
            <a:r>
              <a:rPr lang="en" u="sng">
                <a:solidFill>
                  <a:schemeClr val="hlink"/>
                </a:solidFill>
                <a:hlinkClick r:id="rId4"/>
              </a:rPr>
              <a:t>mailing lists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Join our regular working group online meetings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Any contribution is welcome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Bring your questions!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Take part in the bi-annual VQEG general meetings</a:t>
            </a:r>
            <a:endParaRPr/>
          </a:p>
        </p:txBody>
      </p:sp>
      <p:pic>
        <p:nvPicPr>
          <p:cNvPr id="278" name="Google Shape;27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1025" y="1476200"/>
            <a:ext cx="3081001" cy="1812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it organized?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VQEG board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Kjell Brunnström (RISE Research Institute of Sweden AB)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Margaret Pinson (NTIA/ITS, USA)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Working groups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Individual co-chairs per group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Bi-annual meetings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Historically in-person, worldwide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Now mostly online (due to COVID health and traveling restrictions)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meeting: May/June 2023 (tba)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Chairs &amp; Co-Chairs</a:t>
            </a:r>
            <a:endParaRPr/>
          </a:p>
        </p:txBody>
      </p:sp>
      <p:graphicFrame>
        <p:nvGraphicFramePr>
          <p:cNvPr id="91" name="Google Shape;91;p17"/>
          <p:cNvGraphicFramePr/>
          <p:nvPr/>
        </p:nvGraphicFramePr>
        <p:xfrm>
          <a:off x="420225" y="101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{B578B033-4120-4483-B0F2-78C119B69FCA}</a:tableStyleId>
              </a:tblPr>
              <a:tblGrid>
                <a:gridCol w="4257825"/>
                <a:gridCol w="4219750"/>
              </a:tblGrid>
              <a:tr h="336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General chairs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Kjell Brunnström, Margaret Pinson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5G Key Performance Indicators (5GKPI)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Pablo Perez, Kjell Brunnström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Audiovisual HD (AVHD)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Shahid Satti, Silvio Borer, Ioannis Katsavounidis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Computer Graphics Imagery (CGI)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Saman Zadtootaghaj, Nabajeet Barman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Emerging Technologies Group (ETG)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Nabajeet Barman, Saman Zadtootaghaj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Human Factors for Visual Experiences (HFVE)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Maria Martini, (vacant)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Immersive Media Group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Jesus Gutierrez, Zhenzhong Chen, Pablo Perez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Implementers Guide for Video Quality Metrics (IGVQM)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Ioannis Katsavounidis, (vacant)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JEG Hybrid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Marcus Barkowsky, Glenn Van Wallendael, Enrico Masala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No Reference Metrics (NORM)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Ioannis Katsavounidis, Margaret Pinson, Werner Robitza, Cosmin Stejerean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Quality Assessment for Computer Vision Applications (QACoViA)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Mikolaj Leszczuk, Patrick Le Callet, Lu Zhang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Quality Assessment for Heath applications (QAH)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Lu Zhang, Lucie Lévêque, Meriem Outtas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Statistical Analysis Methods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Lucjan Janowski, Ioannis Katsavounidis, Zhi Li, Patrick Le Callet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Tools and Subjective Labs Setup Co-Chair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Glenn Van Wallendael, Werner Robitza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Video Archives Support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Femi Adeyemi-Ejeye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to join — no membership fees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strict or complicated rules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Consensus is often reached without lengthy voting procedures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Simple organization and hierarchy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Chairs &amp; co-chairs for different projects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Anyone can propose or contribute a new project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Highly interactive meetings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Anyone can present their ideas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Focus on discussion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a commercial venue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sales talks, no commercial advertising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Mixture between academia and industry</a:t>
            </a:r>
            <a:endParaRPr/>
          </a:p>
        </p:txBody>
      </p:sp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nice about VQEG?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D3DE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</a:t>
            </a:r>
            <a:r>
              <a:rPr lang="en"/>
              <a:t>Topics and Resources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Topics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research on video QoE in various fields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Video quality m</a:t>
            </a:r>
            <a:r>
              <a:rPr lang="en"/>
              <a:t>odel development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Various types of models (hybrid/bitstream, no-reference, …)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VQEG members may define the scope and test plan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Input to standardization forums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… based on developed and validated models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Subjective tests &amp; collection of subjective databases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 develop and validate subjective test methodologies (“ILG” approach)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 predict the performance of objective video quality models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Joint production of software tools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Helper tools for conducting subjective tests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Objective quality analysis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Exploration of new application areas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Multimedia, 3DTV, gaming, VR/XR, …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Quality </a:t>
            </a:r>
            <a:r>
              <a:rPr lang="en"/>
              <a:t>Model Development — Typical Approach</a:t>
            </a:r>
            <a:endParaRPr/>
          </a:p>
        </p:txBody>
      </p:sp>
      <p:grpSp>
        <p:nvGrpSpPr>
          <p:cNvPr id="114" name="Google Shape;114;p21"/>
          <p:cNvGrpSpPr/>
          <p:nvPr/>
        </p:nvGrpSpPr>
        <p:grpSpPr>
          <a:xfrm>
            <a:off x="0" y="1189989"/>
            <a:ext cx="2214600" cy="3217636"/>
            <a:chOff x="0" y="1189989"/>
            <a:chExt cx="2214600" cy="3217636"/>
          </a:xfrm>
        </p:grpSpPr>
        <p:sp>
          <p:nvSpPr>
            <p:cNvPr id="115" name="Google Shape;115;p21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fmla="val 50000" name="adj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      Test Plan</a:t>
              </a:r>
              <a:endParaRPr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6" name="Google Shape;116;p21"/>
            <p:cNvSpPr txBox="1"/>
            <p:nvPr/>
          </p:nvSpPr>
          <p:spPr>
            <a:xfrm>
              <a:off x="2950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Creation of scope and terms of reference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Definition of inputs/outputs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Rules for model submission and validation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Open call for participation to industry/academia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17" name="Google Shape;117;p21"/>
          <p:cNvGrpSpPr/>
          <p:nvPr/>
        </p:nvGrpSpPr>
        <p:grpSpPr>
          <a:xfrm>
            <a:off x="1838325" y="1189775"/>
            <a:ext cx="2064000" cy="3217850"/>
            <a:chOff x="1838325" y="1189775"/>
            <a:chExt cx="2064000" cy="3217850"/>
          </a:xfrm>
        </p:grpSpPr>
        <p:sp>
          <p:nvSpPr>
            <p:cNvPr id="118" name="Google Shape;118;p21"/>
            <p:cNvSpPr/>
            <p:nvPr/>
          </p:nvSpPr>
          <p:spPr>
            <a:xfrm>
              <a:off x="18383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Training Databases</a:t>
              </a:r>
              <a:endParaRPr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9" name="Google Shape;119;p21"/>
            <p:cNvSpPr txBox="1"/>
            <p:nvPr/>
          </p:nvSpPr>
          <p:spPr>
            <a:xfrm>
              <a:off x="20172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Joint development of subjective test databases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Conduction of tests by proponents or independent labs (“Independent Laboratory Group”, ILG)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Sharing of training data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20" name="Google Shape;120;p21"/>
          <p:cNvGrpSpPr/>
          <p:nvPr/>
        </p:nvGrpSpPr>
        <p:grpSpPr>
          <a:xfrm>
            <a:off x="3516750" y="1189775"/>
            <a:ext cx="2064000" cy="3217850"/>
            <a:chOff x="3516750" y="1189775"/>
            <a:chExt cx="2064000" cy="3217850"/>
          </a:xfrm>
        </p:grpSpPr>
        <p:sp>
          <p:nvSpPr>
            <p:cNvPr id="121" name="Google Shape;121;p21"/>
            <p:cNvSpPr/>
            <p:nvPr/>
          </p:nvSpPr>
          <p:spPr>
            <a:xfrm>
              <a:off x="35167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Model Training</a:t>
              </a:r>
              <a:endParaRPr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2" name="Google Shape;122;p21"/>
            <p:cNvSpPr txBox="1"/>
            <p:nvPr/>
          </p:nvSpPr>
          <p:spPr>
            <a:xfrm>
              <a:off x="37394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Development of the models by proponents based on training data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Collaborative or in form of a competition — various advantages of either method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Submission of model candidates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23" name="Google Shape;123;p21"/>
          <p:cNvGrpSpPr/>
          <p:nvPr/>
        </p:nvGrpSpPr>
        <p:grpSpPr>
          <a:xfrm>
            <a:off x="6874025" y="1189775"/>
            <a:ext cx="2064000" cy="3217850"/>
            <a:chOff x="6874025" y="1189775"/>
            <a:chExt cx="2064000" cy="3217850"/>
          </a:xfrm>
        </p:grpSpPr>
        <p:sp>
          <p:nvSpPr>
            <p:cNvPr id="124" name="Google Shape;124;p21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Data Analysis</a:t>
              </a:r>
              <a:endParaRPr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5" name="Google Shape;125;p21"/>
            <p:cNvSpPr txBox="1"/>
            <p:nvPr/>
          </p:nvSpPr>
          <p:spPr>
            <a:xfrm>
              <a:off x="71838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Validation of model performance according to predetermined statistical criteria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Suggestion of which models may be standardized → ITU-T contributions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26" name="Google Shape;126;p21"/>
          <p:cNvGrpSpPr/>
          <p:nvPr/>
        </p:nvGrpSpPr>
        <p:grpSpPr>
          <a:xfrm>
            <a:off x="5195350" y="1189775"/>
            <a:ext cx="2064000" cy="3217850"/>
            <a:chOff x="5195350" y="1189775"/>
            <a:chExt cx="2064000" cy="3217850"/>
          </a:xfrm>
        </p:grpSpPr>
        <p:sp>
          <p:nvSpPr>
            <p:cNvPr id="127" name="Google Shape;127;p21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Validation Databases</a:t>
              </a:r>
              <a:endParaRPr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8" name="Google Shape;128;p21"/>
            <p:cNvSpPr txBox="1"/>
            <p:nvPr/>
          </p:nvSpPr>
          <p:spPr>
            <a:xfrm>
              <a:off x="54616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Development of new databases with previously unknown content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Conduction of tests by different labs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Collection of validation data; merging with training data to form complete dataset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29" name="Google Shape;129;p21"/>
          <p:cNvSpPr txBox="1"/>
          <p:nvPr/>
        </p:nvSpPr>
        <p:spPr>
          <a:xfrm>
            <a:off x="323100" y="4499325"/>
            <a:ext cx="845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→ historical approach — model development may now be iterative/collaborative or done within ITU-T itself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2058AB"/>
      </a:dk2>
      <a:lt2>
        <a:srgbClr val="9DC0F5"/>
      </a:lt2>
      <a:accent1>
        <a:srgbClr val="AB327A"/>
      </a:accent1>
      <a:accent2>
        <a:srgbClr val="21AB18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173E78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